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62" r:id="rId5"/>
    <p:sldId id="263" r:id="rId6"/>
    <p:sldId id="261" r:id="rId7"/>
    <p:sldId id="266" r:id="rId8"/>
    <p:sldId id="265" r:id="rId9"/>
    <p:sldId id="267" r:id="rId10"/>
    <p:sldId id="268" r:id="rId11"/>
    <p:sldId id="269" r:id="rId12"/>
    <p:sldId id="272" r:id="rId13"/>
    <p:sldId id="273" r:id="rId14"/>
    <p:sldId id="278" r:id="rId15"/>
    <p:sldId id="277" r:id="rId16"/>
    <p:sldId id="279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92" r:id="rId25"/>
    <p:sldId id="289" r:id="rId26"/>
    <p:sldId id="298" r:id="rId27"/>
    <p:sldId id="293" r:id="rId28"/>
    <p:sldId id="297" r:id="rId29"/>
    <p:sldId id="299" r:id="rId3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7ED87E-8015-412B-A8B7-555A3D75C200}" type="datetimeFigureOut">
              <a:rPr lang="zh-CN" altLang="en-US" smtClean="0"/>
              <a:pPr/>
              <a:t>2010/7/20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E8877A-972C-4D52-9191-BC9A9F4273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8877A-972C-4D52-9191-BC9A9F4273E9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CF76-618F-457D-903F-6D7A1256B57E}" type="datetimeFigureOut">
              <a:rPr lang="zh-CN" altLang="en-US" smtClean="0"/>
              <a:pPr/>
              <a:t>2010/7/20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6720E-7C7F-4E69-8332-639C5D44269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CF76-618F-457D-903F-6D7A1256B57E}" type="datetimeFigureOut">
              <a:rPr lang="zh-CN" altLang="en-US" smtClean="0"/>
              <a:pPr/>
              <a:t>2010/7/20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6720E-7C7F-4E69-8332-639C5D44269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CF76-618F-457D-903F-6D7A1256B57E}" type="datetimeFigureOut">
              <a:rPr lang="zh-CN" altLang="en-US" smtClean="0"/>
              <a:pPr/>
              <a:t>2010/7/20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6720E-7C7F-4E69-8332-639C5D44269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CF76-618F-457D-903F-6D7A1256B57E}" type="datetimeFigureOut">
              <a:rPr lang="zh-CN" altLang="en-US" smtClean="0"/>
              <a:pPr/>
              <a:t>2010/7/20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6720E-7C7F-4E69-8332-639C5D44269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CF76-618F-457D-903F-6D7A1256B57E}" type="datetimeFigureOut">
              <a:rPr lang="zh-CN" altLang="en-US" smtClean="0"/>
              <a:pPr/>
              <a:t>2010/7/20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6720E-7C7F-4E69-8332-639C5D44269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CF76-618F-457D-903F-6D7A1256B57E}" type="datetimeFigureOut">
              <a:rPr lang="zh-CN" altLang="en-US" smtClean="0"/>
              <a:pPr/>
              <a:t>2010/7/20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6720E-7C7F-4E69-8332-639C5D44269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CF76-618F-457D-903F-6D7A1256B57E}" type="datetimeFigureOut">
              <a:rPr lang="zh-CN" altLang="en-US" smtClean="0"/>
              <a:pPr/>
              <a:t>2010/7/20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6720E-7C7F-4E69-8332-639C5D44269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CF76-618F-457D-903F-6D7A1256B57E}" type="datetimeFigureOut">
              <a:rPr lang="zh-CN" altLang="en-US" smtClean="0"/>
              <a:pPr/>
              <a:t>2010/7/20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6720E-7C7F-4E69-8332-639C5D44269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CF76-618F-457D-903F-6D7A1256B57E}" type="datetimeFigureOut">
              <a:rPr lang="zh-CN" altLang="en-US" smtClean="0"/>
              <a:pPr/>
              <a:t>2010/7/20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6720E-7C7F-4E69-8332-639C5D44269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CF76-618F-457D-903F-6D7A1256B57E}" type="datetimeFigureOut">
              <a:rPr lang="zh-CN" altLang="en-US" smtClean="0"/>
              <a:pPr/>
              <a:t>2010/7/20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6720E-7C7F-4E69-8332-639C5D44269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CF76-618F-457D-903F-6D7A1256B57E}" type="datetimeFigureOut">
              <a:rPr lang="zh-CN" altLang="en-US" smtClean="0"/>
              <a:pPr/>
              <a:t>2010/7/20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6720E-7C7F-4E69-8332-639C5D44269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DCF76-618F-457D-903F-6D7A1256B57E}" type="datetimeFigureOut">
              <a:rPr lang="zh-CN" altLang="en-US" smtClean="0"/>
              <a:pPr/>
              <a:t>2010/7/20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6720E-7C7F-4E69-8332-639C5D44269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6.bin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5.png"/><Relationship Id="rId4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23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32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26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Longevity/Mortality Risk Modeling and Securities Pricing</a:t>
            </a:r>
            <a:endParaRPr lang="zh-CN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CN" sz="2000" dirty="0" smtClean="0"/>
              <a:t>Patrick Brockett,    Yinglu Deng,                    Richard MacMinn</a:t>
            </a:r>
          </a:p>
          <a:p>
            <a:r>
              <a:rPr lang="en-US" altLang="zh-CN" sz="2000" dirty="0" smtClean="0"/>
              <a:t>University of Texas at Austin                Illinois State University</a:t>
            </a:r>
            <a:endParaRPr lang="zh-CN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Data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19400" y="5791200"/>
            <a:ext cx="552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Figure 1. 1900-2004 Mortality Rate</a:t>
            </a:r>
            <a:endParaRPr lang="zh-CN" altLang="en-US" dirty="0"/>
          </a:p>
        </p:txBody>
      </p:sp>
      <p:pic>
        <p:nvPicPr>
          <p:cNvPr id="9" name="Content Placeholder 8" descr="mortality3d_re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371600"/>
            <a:ext cx="9144000" cy="426780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Data</a:t>
            </a:r>
            <a:endParaRPr lang="zh-CN" altLang="en-US" dirty="0"/>
          </a:p>
        </p:txBody>
      </p:sp>
      <p:pic>
        <p:nvPicPr>
          <p:cNvPr id="6" name="Content Placeholder 5" descr="DiffAgeGroups1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143000"/>
            <a:ext cx="6934200" cy="4724400"/>
          </a:xfrm>
        </p:spPr>
      </p:pic>
      <p:sp>
        <p:nvSpPr>
          <p:cNvPr id="7" name="TextBox 6"/>
          <p:cNvSpPr txBox="1"/>
          <p:nvPr/>
        </p:nvSpPr>
        <p:spPr>
          <a:xfrm>
            <a:off x="2133600" y="5867400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Figure 2. Comparison of the Age Group Mortality Rates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Model Framework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500" dirty="0" smtClean="0"/>
              <a:t>Lee-Carter Framework</a:t>
            </a:r>
          </a:p>
          <a:p>
            <a:pPr lvl="1"/>
            <a:r>
              <a:rPr lang="en-US" altLang="zh-CN" sz="1800" dirty="0" smtClean="0"/>
              <a:t>Mortality improvement</a:t>
            </a:r>
          </a:p>
          <a:p>
            <a:pPr lvl="1"/>
            <a:r>
              <a:rPr lang="en-US" altLang="zh-CN" sz="1800" dirty="0" smtClean="0"/>
              <a:t>Different improvement rate for age groups</a:t>
            </a:r>
          </a:p>
          <a:p>
            <a:pPr lvl="1"/>
            <a:r>
              <a:rPr lang="en-US" altLang="zh-CN" sz="1800" dirty="0" smtClean="0"/>
              <a:t>Dynamic improvement trend</a:t>
            </a:r>
          </a:p>
          <a:p>
            <a:r>
              <a:rPr lang="en-US" altLang="zh-CN" sz="2500" dirty="0" smtClean="0"/>
              <a:t>Model Set-up</a:t>
            </a:r>
          </a:p>
          <a:p>
            <a:pPr lvl="1"/>
            <a:endParaRPr lang="zh-CN" alt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752600" y="3810000"/>
          <a:ext cx="5715000" cy="2686050"/>
        </p:xfrm>
        <a:graphic>
          <a:graphicData uri="http://schemas.openxmlformats.org/presentationml/2006/ole">
            <p:oleObj spid="_x0000_s4099" name="公式" r:id="rId3" imgW="3593880" imgH="16887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Model Framework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600" dirty="0" smtClean="0"/>
              <a:t>Two-stage procedure Single Value Decomposition  (SVD) method</a:t>
            </a:r>
          </a:p>
          <a:p>
            <a:pPr lvl="1"/>
            <a:r>
              <a:rPr lang="en-US" altLang="zh-CN" sz="2200" dirty="0" smtClean="0"/>
              <a:t>Regression</a:t>
            </a:r>
          </a:p>
          <a:p>
            <a:pPr lvl="3"/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r>
              <a:rPr lang="en-US" altLang="zh-CN" sz="2200" dirty="0" smtClean="0"/>
              <a:t>Re-estimate</a:t>
            </a:r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676400" y="2895600"/>
          <a:ext cx="5613400" cy="1355617"/>
        </p:xfrm>
        <a:graphic>
          <a:graphicData uri="http://schemas.openxmlformats.org/presentationml/2006/ole">
            <p:oleObj spid="_x0000_s33794" name="公式" r:id="rId3" imgW="3733560" imgH="9014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676400" y="4724400"/>
          <a:ext cx="4940300" cy="1505965"/>
        </p:xfrm>
        <a:graphic>
          <a:graphicData uri="http://schemas.openxmlformats.org/presentationml/2006/ole">
            <p:oleObj spid="_x0000_s33795" name="公式" r:id="rId4" imgW="3416040" imgH="1041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Model Framework</a:t>
            </a:r>
            <a:endParaRPr lang="zh-CN" altLang="en-US" dirty="0"/>
          </a:p>
        </p:txBody>
      </p:sp>
      <p:pic>
        <p:nvPicPr>
          <p:cNvPr id="4" name="Content Placeholder 3" descr="Kttrend1.bmp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523999" y="1447800"/>
            <a:ext cx="6026727" cy="4419600"/>
          </a:xfrm>
        </p:spPr>
      </p:pic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946400" y="5867400"/>
          <a:ext cx="3208338" cy="312738"/>
        </p:xfrm>
        <a:graphic>
          <a:graphicData uri="http://schemas.openxmlformats.org/presentationml/2006/ole">
            <p:oleObj spid="_x0000_s37890" name="公式" r:id="rId4" imgW="23493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Model Framework</a:t>
            </a:r>
            <a:endParaRPr lang="zh-CN" altLang="en-US" dirty="0"/>
          </a:p>
        </p:txBody>
      </p:sp>
      <p:pic>
        <p:nvPicPr>
          <p:cNvPr id="368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1676400"/>
            <a:ext cx="6064186" cy="41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1676400" y="5943600"/>
          <a:ext cx="6164263" cy="304800"/>
        </p:xfrm>
        <a:graphic>
          <a:graphicData uri="http://schemas.openxmlformats.org/presentationml/2006/ole">
            <p:oleObj spid="_x0000_s36867" name="公式" r:id="rId4" imgW="46227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Model Requirement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5105400" cy="1371599"/>
          </a:xfrm>
        </p:spPr>
        <p:txBody>
          <a:bodyPr>
            <a:normAutofit fontScale="70000" lnSpcReduction="20000"/>
          </a:bodyPr>
          <a:lstStyle/>
          <a:p>
            <a:r>
              <a:rPr lang="en-US" altLang="zh-CN" dirty="0" smtClean="0"/>
              <a:t>Stochastic Process 	       		</a:t>
            </a:r>
          </a:p>
          <a:p>
            <a:r>
              <a:rPr lang="en-US" altLang="zh-CN" dirty="0" smtClean="0"/>
              <a:t>Brownian Motion	     		</a:t>
            </a:r>
          </a:p>
          <a:p>
            <a:r>
              <a:rPr lang="en-US" altLang="zh-CN" dirty="0" smtClean="0"/>
              <a:t>Transient Jump			</a:t>
            </a:r>
          </a:p>
          <a:p>
            <a:r>
              <a:rPr lang="en-US" altLang="zh-CN" dirty="0" smtClean="0"/>
              <a:t>Asymmetric Jump			</a:t>
            </a:r>
            <a:endParaRPr lang="zh-CN" alt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76800" y="1600200"/>
            <a:ext cx="4038600" cy="1371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Non stochastic process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Geometric Brownian Motion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altLang="zh-CN" sz="3100" dirty="0" smtClean="0"/>
              <a:t>Permanent Jump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Symmetric 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Jump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57600" y="19812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V.S.</a:t>
            </a:r>
            <a:endParaRPr lang="zh-CN" altLang="en-US" sz="24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0" y="3276600"/>
            <a:ext cx="49530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altLang="zh-CN" sz="5100" dirty="0" smtClean="0"/>
              <a:t>Compound Poisson-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5100" dirty="0" smtClean="0"/>
              <a:t>Double Exponential Jump  Diffusion</a:t>
            </a:r>
          </a:p>
          <a:p>
            <a:pPr marL="342900" marR="0" lvl="0" indent="-342900" fontAlgn="auto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zh-CN" sz="4200" dirty="0" smtClean="0"/>
              <a:t>Positive Jump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CN" sz="4200" dirty="0" smtClean="0"/>
              <a:t>Small frequency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CN" sz="4200" dirty="0" smtClean="0"/>
              <a:t>Large scale</a:t>
            </a:r>
          </a:p>
          <a:p>
            <a:pPr marL="342900" marR="0" lvl="0" indent="-342900" fontAlgn="auto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altLang="zh-CN" sz="4200" dirty="0" smtClean="0"/>
          </a:p>
          <a:p>
            <a:pPr marL="342900" marR="0" lvl="0" indent="-342900" fontAlgn="auto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zh-CN" sz="4200" dirty="0" smtClean="0"/>
              <a:t>Negative Jump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CN" sz="4200" dirty="0" smtClean="0"/>
              <a:t>Large frequency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CN" sz="4200" dirty="0" smtClean="0"/>
              <a:t>Small scale</a:t>
            </a:r>
          </a:p>
          <a:p>
            <a:pPr marL="800100" lvl="1" indent="-342900">
              <a:spcBef>
                <a:spcPct val="20000"/>
              </a:spcBef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81000" y="3276600"/>
            <a:ext cx="42672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zh-CN" sz="3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Asymmetric Jump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zh-CN" sz="3800" dirty="0" smtClean="0"/>
              <a:t>Phenomenon</a:t>
            </a:r>
            <a:endParaRPr kumimoji="0" lang="en-US" altLang="zh-CN" sz="3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altLang="zh-CN" sz="3200" dirty="0" smtClean="0"/>
              <a:t>Mortality Jump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CN" sz="3200" dirty="0" smtClean="0"/>
              <a:t>Short-term intensified effect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CN" sz="3200" dirty="0" smtClean="0"/>
              <a:t>Pandemic influenza, like flu 1918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Longevity</a:t>
            </a:r>
            <a:r>
              <a:rPr kumimoji="0" lang="en-US" altLang="zh-CN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Jump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altLang="zh-CN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Long-term gentle effect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CN" sz="3200" dirty="0" smtClean="0"/>
              <a:t>Pharmaceutical or medical innovation</a:t>
            </a:r>
          </a:p>
          <a:p>
            <a:pPr marL="800100" lvl="1" indent="-342900">
              <a:spcBef>
                <a:spcPct val="20000"/>
              </a:spcBef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Model Requirement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743200" cy="4525963"/>
          </a:xfrm>
        </p:spPr>
        <p:txBody>
          <a:bodyPr>
            <a:normAutofit/>
          </a:bodyPr>
          <a:lstStyle/>
          <a:p>
            <a:r>
              <a:rPr lang="en-US" altLang="zh-CN" sz="1800" dirty="0" smtClean="0"/>
              <a:t>The descriptive statistics of  </a:t>
            </a:r>
          </a:p>
          <a:p>
            <a:pPr>
              <a:buNone/>
            </a:pPr>
            <a:r>
              <a:rPr lang="en-US" altLang="zh-CN" sz="1800" dirty="0" smtClean="0"/>
              <a:t>       shows asymmetric leptokurtic features.</a:t>
            </a:r>
          </a:p>
          <a:p>
            <a:pPr>
              <a:buNone/>
            </a:pPr>
            <a:endParaRPr lang="en-US" altLang="zh-CN" sz="1800" dirty="0" smtClean="0"/>
          </a:p>
          <a:p>
            <a:r>
              <a:rPr lang="en-US" altLang="zh-CN" sz="1800" dirty="0" smtClean="0"/>
              <a:t>The </a:t>
            </a:r>
            <a:r>
              <a:rPr lang="en-US" altLang="zh-CN" sz="1800" dirty="0" err="1" smtClean="0"/>
              <a:t>skewness</a:t>
            </a:r>
            <a:r>
              <a:rPr lang="en-US" altLang="zh-CN" sz="1800" dirty="0" smtClean="0"/>
              <a:t> of        equals to -0.451</a:t>
            </a:r>
          </a:p>
          <a:p>
            <a:endParaRPr lang="en-US" altLang="zh-CN" sz="1800" dirty="0" smtClean="0"/>
          </a:p>
          <a:p>
            <a:r>
              <a:rPr lang="en-US" altLang="zh-CN" sz="1800" dirty="0" smtClean="0"/>
              <a:t>      distribution is skewed to the left</a:t>
            </a:r>
          </a:p>
          <a:p>
            <a:endParaRPr lang="en-US" altLang="zh-CN" sz="1800" dirty="0" smtClean="0"/>
          </a:p>
          <a:p>
            <a:r>
              <a:rPr lang="en-US" altLang="zh-CN" sz="1800" dirty="0" smtClean="0"/>
              <a:t>      distribution has a higher peak and two heavier tails</a:t>
            </a:r>
            <a:endParaRPr lang="zh-CN" altLang="en-US" sz="1800" dirty="0"/>
          </a:p>
        </p:txBody>
      </p:sp>
      <p:grpSp>
        <p:nvGrpSpPr>
          <p:cNvPr id="25" name="Group 24"/>
          <p:cNvGrpSpPr/>
          <p:nvPr/>
        </p:nvGrpSpPr>
        <p:grpSpPr>
          <a:xfrm>
            <a:off x="838200" y="1905000"/>
            <a:ext cx="2286001" cy="3412958"/>
            <a:chOff x="838200" y="1905000"/>
            <a:chExt cx="2286001" cy="3412958"/>
          </a:xfrm>
        </p:grpSpPr>
        <p:graphicFrame>
          <p:nvGraphicFramePr>
            <p:cNvPr id="4" name="Object 3"/>
            <p:cNvGraphicFramePr>
              <a:graphicFrameLocks noChangeAspect="1"/>
            </p:cNvGraphicFramePr>
            <p:nvPr/>
          </p:nvGraphicFramePr>
          <p:xfrm>
            <a:off x="2057400" y="1905000"/>
            <a:ext cx="1066801" cy="286603"/>
          </p:xfrm>
          <a:graphic>
            <a:graphicData uri="http://schemas.openxmlformats.org/presentationml/2006/ole">
              <p:oleObj spid="_x0000_s39938" name="公式" r:id="rId3" imgW="850680" imgH="228600" progId="Equation.3">
                <p:embed/>
              </p:oleObj>
            </a:graphicData>
          </a:graphic>
        </p:graphicFrame>
        <p:graphicFrame>
          <p:nvGraphicFramePr>
            <p:cNvPr id="5" name="Object 4"/>
            <p:cNvGraphicFramePr>
              <a:graphicFrameLocks noChangeAspect="1"/>
            </p:cNvGraphicFramePr>
            <p:nvPr/>
          </p:nvGraphicFramePr>
          <p:xfrm>
            <a:off x="838200" y="5029200"/>
            <a:ext cx="304800" cy="288758"/>
          </p:xfrm>
          <a:graphic>
            <a:graphicData uri="http://schemas.openxmlformats.org/presentationml/2006/ole">
              <p:oleObj spid="_x0000_s39939" name="公式" r:id="rId4" imgW="241200" imgH="228600" progId="Equation.3">
                <p:embed/>
              </p:oleObj>
            </a:graphicData>
          </a:graphic>
        </p:graphicFrame>
        <p:graphicFrame>
          <p:nvGraphicFramePr>
            <p:cNvPr id="8" name="Object 7"/>
            <p:cNvGraphicFramePr>
              <a:graphicFrameLocks noChangeAspect="1"/>
            </p:cNvGraphicFramePr>
            <p:nvPr/>
          </p:nvGraphicFramePr>
          <p:xfrm>
            <a:off x="838200" y="4114800"/>
            <a:ext cx="304800" cy="288758"/>
          </p:xfrm>
          <a:graphic>
            <a:graphicData uri="http://schemas.openxmlformats.org/presentationml/2006/ole">
              <p:oleObj spid="_x0000_s39942" name="公式" r:id="rId5" imgW="241200" imgH="228600" progId="Equation.3">
                <p:embed/>
              </p:oleObj>
            </a:graphicData>
          </a:graphic>
        </p:graphicFrame>
        <p:graphicFrame>
          <p:nvGraphicFramePr>
            <p:cNvPr id="9" name="Object 8"/>
            <p:cNvGraphicFramePr>
              <a:graphicFrameLocks noChangeAspect="1"/>
            </p:cNvGraphicFramePr>
            <p:nvPr/>
          </p:nvGraphicFramePr>
          <p:xfrm>
            <a:off x="2438400" y="3200400"/>
            <a:ext cx="321734" cy="304800"/>
          </p:xfrm>
          <a:graphic>
            <a:graphicData uri="http://schemas.openxmlformats.org/presentationml/2006/ole">
              <p:oleObj spid="_x0000_s39943" name="公式" r:id="rId6" imgW="241200" imgH="228600" progId="Equation.3">
                <p:embed/>
              </p:oleObj>
            </a:graphicData>
          </a:graphic>
        </p:graphicFrame>
      </p:grpSp>
      <p:pic>
        <p:nvPicPr>
          <p:cNvPr id="10" name="Picture 9" descr="NORMALgraph2_1.bmp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76600" y="1447800"/>
            <a:ext cx="5638800" cy="4229100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3429000" y="5791200"/>
            <a:ext cx="5943600" cy="307778"/>
            <a:chOff x="2971800" y="5791200"/>
            <a:chExt cx="5943600" cy="307778"/>
          </a:xfrm>
        </p:grpSpPr>
        <p:sp>
          <p:nvSpPr>
            <p:cNvPr id="14" name="TextBox 13"/>
            <p:cNvSpPr txBox="1"/>
            <p:nvPr/>
          </p:nvSpPr>
          <p:spPr>
            <a:xfrm>
              <a:off x="2971800" y="5791201"/>
              <a:ext cx="59436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 smtClean="0"/>
                <a:t>Figure 4. Comparison of actual          distribution and normal distribution</a:t>
              </a:r>
              <a:endParaRPr lang="zh-CN" altLang="en-US" sz="1400" dirty="0"/>
            </a:p>
          </p:txBody>
        </p:sp>
        <p:graphicFrame>
          <p:nvGraphicFramePr>
            <p:cNvPr id="15" name="Object 14"/>
            <p:cNvGraphicFramePr>
              <a:graphicFrameLocks noChangeAspect="1"/>
            </p:cNvGraphicFramePr>
            <p:nvPr/>
          </p:nvGraphicFramePr>
          <p:xfrm>
            <a:off x="5334000" y="5791200"/>
            <a:ext cx="281517" cy="266700"/>
          </p:xfrm>
          <a:graphic>
            <a:graphicData uri="http://schemas.openxmlformats.org/presentationml/2006/ole">
              <p:oleObj spid="_x0000_s39945" name="公式" r:id="rId8" imgW="241200" imgH="22860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Model Specification</a:t>
            </a:r>
            <a:endParaRPr lang="zh-CN" altLang="en-US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1219200" y="2133600"/>
          <a:ext cx="3521075" cy="4025900"/>
        </p:xfrm>
        <a:graphic>
          <a:graphicData uri="http://schemas.openxmlformats.org/presentationml/2006/ole">
            <p:oleObj spid="_x0000_s40962" name="公式" r:id="rId3" imgW="2831760" imgH="3238200" progId="Equation.3">
              <p:embed/>
            </p:oleObj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105400" y="1752600"/>
            <a:ext cx="29718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zh-CN" sz="4500" dirty="0" smtClean="0"/>
              <a:t>Features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altLang="zh-CN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zh-CN" sz="3200" dirty="0" smtClean="0"/>
              <a:t>Differentiating positive jumps and negative jumps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zh-CN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altLang="zh-CN" sz="3200" dirty="0" smtClean="0"/>
              <a:t>Mathematical tractability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altLang="zh-CN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Closed-form</a:t>
            </a:r>
            <a:r>
              <a:rPr kumimoji="0" lang="en-US" altLang="zh-CN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formula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zh-CN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zh-CN" sz="3200" dirty="0" smtClean="0"/>
              <a:t>Concise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zh-CN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zh-CN" sz="3200" noProof="0" dirty="0" smtClean="0"/>
              <a:t>Widely implemented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3000" y="1676400"/>
            <a:ext cx="2743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500" dirty="0" smtClean="0"/>
              <a:t>Specification</a:t>
            </a:r>
            <a:endParaRPr lang="zh-CN" altLang="en-US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Model Specification</a:t>
            </a:r>
            <a:endParaRPr lang="zh-CN" altLang="en-US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1295400" y="1676400"/>
          <a:ext cx="7171510" cy="4648200"/>
        </p:xfrm>
        <a:graphic>
          <a:graphicData uri="http://schemas.openxmlformats.org/presentationml/2006/ole">
            <p:oleObj spid="_x0000_s43010" name="公式" r:id="rId3" imgW="5486400" imgH="3555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Introduction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CN" dirty="0" smtClean="0"/>
              <a:t>Background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Data Description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Model</a:t>
            </a:r>
          </a:p>
          <a:p>
            <a:pPr lvl="1"/>
            <a:r>
              <a:rPr lang="en-US" altLang="zh-CN" sz="1900" dirty="0" smtClean="0"/>
              <a:t>Model Framework and Requirement</a:t>
            </a:r>
          </a:p>
          <a:p>
            <a:pPr lvl="1"/>
            <a:r>
              <a:rPr lang="en-US" altLang="zh-CN" sz="1900" dirty="0" smtClean="0"/>
              <a:t>Model Specification</a:t>
            </a:r>
          </a:p>
          <a:p>
            <a:pPr lvl="1"/>
            <a:endParaRPr lang="en-US" altLang="zh-CN" sz="1900" dirty="0" smtClean="0"/>
          </a:p>
          <a:p>
            <a:r>
              <a:rPr lang="en-US" altLang="zh-CN" dirty="0" smtClean="0"/>
              <a:t>Numerical Calculation</a:t>
            </a:r>
          </a:p>
          <a:p>
            <a:pPr lvl="1"/>
            <a:r>
              <a:rPr lang="en-US" altLang="zh-CN" sz="1900" dirty="0" smtClean="0"/>
              <a:t>Parameter Calibration</a:t>
            </a:r>
          </a:p>
          <a:p>
            <a:pPr lvl="1"/>
            <a:r>
              <a:rPr lang="en-US" altLang="zh-CN" sz="1900" dirty="0" smtClean="0"/>
              <a:t>Model Comparison</a:t>
            </a:r>
          </a:p>
          <a:p>
            <a:pPr lvl="1"/>
            <a:r>
              <a:rPr lang="en-US" altLang="zh-CN" sz="1900" dirty="0" smtClean="0"/>
              <a:t>Implied Market Price of Risk</a:t>
            </a:r>
          </a:p>
          <a:p>
            <a:pPr lvl="1"/>
            <a:r>
              <a:rPr lang="en-US" altLang="zh-CN" sz="1900" dirty="0" smtClean="0"/>
              <a:t>Example: q-forward Pricing</a:t>
            </a:r>
          </a:p>
          <a:p>
            <a:pPr lvl="1"/>
            <a:endParaRPr lang="en-US" altLang="zh-CN" sz="1900" dirty="0" smtClean="0"/>
          </a:p>
          <a:p>
            <a:r>
              <a:rPr lang="en-US" altLang="zh-CN" dirty="0" smtClean="0"/>
              <a:t>Conclusion</a:t>
            </a:r>
          </a:p>
          <a:p>
            <a:pPr lvl="1"/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Numerical Calculation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Parameter calibration</a:t>
            </a:r>
          </a:p>
          <a:p>
            <a:pPr lvl="1"/>
            <a:r>
              <a:rPr lang="en-US" altLang="zh-CN" sz="2300" dirty="0" smtClean="0"/>
              <a:t>Disentangling jumps from diffusion</a:t>
            </a:r>
          </a:p>
          <a:p>
            <a:pPr lvl="1"/>
            <a:endParaRPr lang="en-US" altLang="zh-CN" sz="2300" dirty="0" smtClean="0"/>
          </a:p>
          <a:p>
            <a:pPr lvl="1"/>
            <a:r>
              <a:rPr lang="en-US" altLang="zh-CN" sz="2300" dirty="0" smtClean="0"/>
              <a:t>Maximum Likelihood Estimation method</a:t>
            </a:r>
          </a:p>
          <a:p>
            <a:pPr lvl="1"/>
            <a:endParaRPr lang="en-US" altLang="zh-CN" sz="2300" dirty="0" smtClean="0"/>
          </a:p>
          <a:p>
            <a:pPr lvl="1"/>
            <a:r>
              <a:rPr lang="en-US" altLang="zh-CN" sz="2300" dirty="0" smtClean="0"/>
              <a:t>The form of the DEJD process satisfies the requirement of the transition density for using MLE</a:t>
            </a:r>
          </a:p>
          <a:p>
            <a:pPr lvl="1"/>
            <a:endParaRPr lang="en-US" altLang="zh-CN" sz="2300" dirty="0" smtClean="0"/>
          </a:p>
          <a:p>
            <a:pPr lvl="1"/>
            <a:r>
              <a:rPr lang="en-US" altLang="zh-CN" sz="2300" dirty="0" smtClean="0"/>
              <a:t>Calibrate parameters </a:t>
            </a:r>
          </a:p>
          <a:p>
            <a:pPr lvl="1"/>
            <a:endParaRPr lang="en-US" altLang="zh-CN" sz="2300" dirty="0" smtClean="0"/>
          </a:p>
          <a:p>
            <a:pPr lvl="1"/>
            <a:r>
              <a:rPr lang="en-US" altLang="zh-CN" sz="2300" dirty="0" smtClean="0"/>
              <a:t>Results  indicates </a:t>
            </a:r>
          </a:p>
          <a:p>
            <a:pPr lvl="1"/>
            <a:endParaRPr lang="en-US" altLang="zh-CN" sz="2300" dirty="0" smtClean="0"/>
          </a:p>
          <a:p>
            <a:pPr lvl="1"/>
            <a:r>
              <a:rPr lang="en-US" altLang="zh-CN" sz="2300" dirty="0" smtClean="0"/>
              <a:t>Maximum likelihood value </a:t>
            </a:r>
          </a:p>
          <a:p>
            <a:pPr lvl="1"/>
            <a:endParaRPr lang="en-US" altLang="zh-CN" dirty="0" smtClean="0"/>
          </a:p>
          <a:p>
            <a:pPr lvl="1"/>
            <a:endParaRPr lang="zh-CN" alt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447800" y="5181600"/>
          <a:ext cx="5253037" cy="347663"/>
        </p:xfrm>
        <a:graphic>
          <a:graphicData uri="http://schemas.openxmlformats.org/presentationml/2006/ole">
            <p:oleObj spid="_x0000_s44034" name="公式" r:id="rId3" imgW="3263760" imgH="2156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44035" name="公式" r:id="rId4" imgW="114120" imgH="21564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447800" y="4495800"/>
          <a:ext cx="1752599" cy="346444"/>
        </p:xfrm>
        <a:graphic>
          <a:graphicData uri="http://schemas.openxmlformats.org/presentationml/2006/ole">
            <p:oleObj spid="_x0000_s44036" name="公式" r:id="rId5" imgW="1091880" imgH="21564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524000" y="5791200"/>
          <a:ext cx="1066800" cy="266700"/>
        </p:xfrm>
        <a:graphic>
          <a:graphicData uri="http://schemas.openxmlformats.org/presentationml/2006/ole">
            <p:oleObj spid="_x0000_s44037" name="公式" r:id="rId6" imgW="71100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Model Comparison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4724400"/>
            <a:ext cx="457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 smtClean="0"/>
              <a:t>  Figure 5. Comparison of Actual        Distribution and DEJD Distribution</a:t>
            </a:r>
            <a:endParaRPr lang="zh-CN" altLang="en-US" sz="12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629400" y="4724400"/>
          <a:ext cx="241300" cy="228600"/>
        </p:xfrm>
        <a:graphic>
          <a:graphicData uri="http://schemas.openxmlformats.org/presentationml/2006/ole">
            <p:oleObj spid="_x0000_s45058" name="公式" r:id="rId3" imgW="241200" imgH="228600" progId="Equation.3">
              <p:embed/>
            </p:oleObj>
          </a:graphicData>
        </a:graphic>
      </p:graphicFrame>
      <p:pic>
        <p:nvPicPr>
          <p:cNvPr id="14" name="Picture 13" descr="NORMALgraph2_1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1295400"/>
            <a:ext cx="4648200" cy="3429000"/>
          </a:xfrm>
          <a:prstGeom prst="rect">
            <a:avLst/>
          </a:prstGeom>
        </p:spPr>
      </p:pic>
      <p:pic>
        <p:nvPicPr>
          <p:cNvPr id="15" name="Picture 14" descr="DEJDgraph1_1.bmp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0400" y="1295400"/>
            <a:ext cx="4673600" cy="342900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4724400"/>
            <a:ext cx="472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 smtClean="0"/>
              <a:t>  Figure 4. Comparison of Actual        Distribution and Normal Distribution</a:t>
            </a:r>
            <a:endParaRPr lang="zh-CN" altLang="en-US" sz="1200" dirty="0"/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2057400" y="4724400"/>
          <a:ext cx="241300" cy="228600"/>
        </p:xfrm>
        <a:graphic>
          <a:graphicData uri="http://schemas.openxmlformats.org/presentationml/2006/ole">
            <p:oleObj spid="_x0000_s45060" name="公式" r:id="rId6" imgW="241200" imgH="228600" progId="Equation.3">
              <p:embed/>
            </p:oleObj>
          </a:graphicData>
        </a:graphic>
      </p:graphicFrame>
      <p:graphicFrame>
        <p:nvGraphicFramePr>
          <p:cNvPr id="19" name="Content Placeholder 18"/>
          <p:cNvGraphicFramePr>
            <a:graphicFrameLocks noChangeAspect="1"/>
          </p:cNvGraphicFramePr>
          <p:nvPr>
            <p:ph idx="1"/>
          </p:nvPr>
        </p:nvGraphicFramePr>
        <p:xfrm>
          <a:off x="825500" y="5122863"/>
          <a:ext cx="3268663" cy="1506537"/>
        </p:xfrm>
        <a:graphic>
          <a:graphicData uri="http://schemas.openxmlformats.org/presentationml/2006/ole">
            <p:oleObj spid="_x0000_s45061" name="公式" r:id="rId7" imgW="2920680" imgH="1346040" progId="Equation.3">
              <p:embed/>
            </p:oleObj>
          </a:graphicData>
        </a:graphic>
      </p:graphicFrame>
      <p:graphicFrame>
        <p:nvGraphicFramePr>
          <p:cNvPr id="45062" name="Content Placeholder 18"/>
          <p:cNvGraphicFramePr>
            <a:graphicFrameLocks noChangeAspect="1"/>
          </p:cNvGraphicFramePr>
          <p:nvPr/>
        </p:nvGraphicFramePr>
        <p:xfrm>
          <a:off x="5141913" y="5105400"/>
          <a:ext cx="3168650" cy="1506538"/>
        </p:xfrm>
        <a:graphic>
          <a:graphicData uri="http://schemas.openxmlformats.org/presentationml/2006/ole">
            <p:oleObj spid="_x0000_s45062" name="公式" r:id="rId8" imgW="2831760" imgH="1346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Model Comparison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38399"/>
          </a:xfrm>
        </p:spPr>
        <p:txBody>
          <a:bodyPr>
            <a:normAutofit fontScale="62500" lnSpcReduction="20000"/>
          </a:bodyPr>
          <a:lstStyle/>
          <a:p>
            <a:r>
              <a:rPr lang="en-US" altLang="zh-CN" dirty="0" smtClean="0"/>
              <a:t>Compare fitness of DEJD model with Lee-Carter Brownian Motion model and Normal Jump Diffusion model (Chen and Cox, 2009)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Bayesian Information Criterion (BIC)</a:t>
            </a:r>
          </a:p>
          <a:p>
            <a:pPr lvl="1"/>
            <a:r>
              <a:rPr lang="en-US" altLang="zh-CN" dirty="0" smtClean="0"/>
              <a:t>Allow comparison of more than two models</a:t>
            </a:r>
          </a:p>
          <a:p>
            <a:pPr lvl="1"/>
            <a:r>
              <a:rPr lang="en-US" altLang="zh-CN" dirty="0" smtClean="0"/>
              <a:t>Do not require alternative to be nested</a:t>
            </a:r>
          </a:p>
          <a:p>
            <a:pPr lvl="1"/>
            <a:r>
              <a:rPr lang="en-US" altLang="zh-CN" dirty="0" smtClean="0"/>
              <a:t>Conservative, heavily penalize over parameterization</a:t>
            </a:r>
          </a:p>
          <a:p>
            <a:pPr lvl="1"/>
            <a:r>
              <a:rPr lang="en-US" altLang="zh-CN" dirty="0" smtClean="0"/>
              <a:t>The smaller BIC, the better fitness</a:t>
            </a:r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795463" y="4038600"/>
          <a:ext cx="4556125" cy="304800"/>
        </p:xfrm>
        <a:graphic>
          <a:graphicData uri="http://schemas.openxmlformats.org/presentationml/2006/ole">
            <p:oleObj spid="_x0000_s46082" name="公式" r:id="rId3" imgW="3416040" imgH="228600" progId="Equation.3">
              <p:embed/>
            </p:oleObj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4495800"/>
            <a:ext cx="7467600" cy="1505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895600" y="6019800"/>
            <a:ext cx="434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Table 2. Comparison of model fitness</a:t>
            </a:r>
            <a:endParaRPr lang="zh-CN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Implied Market Price of Risk</a:t>
            </a:r>
            <a:endParaRPr lang="zh-CN" alt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124200"/>
          </a:xfrm>
        </p:spPr>
        <p:txBody>
          <a:bodyPr>
            <a:normAutofit fontScale="62500" lnSpcReduction="20000"/>
          </a:bodyPr>
          <a:lstStyle/>
          <a:p>
            <a:r>
              <a:rPr lang="en-US" altLang="zh-CN" dirty="0" smtClean="0"/>
              <a:t>Swiss Re Mortality Catastrophe Bond is issued by the Swiss Reinsurance company , as the first mortality risk contingent securitization in Dec. 2003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The bond is issued through a special purpose vehicle (SPV), triggered by a catastrophe evolution of death rates of a certain population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The bond has a maturity of three years, a principal of $400m, the coupon rate of 135 basis points plus the LIBOR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The precise payment schedules are given by the following function:</a:t>
            </a:r>
            <a:endParaRPr lang="zh-CN" alt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447800" y="4495800"/>
          <a:ext cx="5334000" cy="800100"/>
        </p:xfrm>
        <a:graphic>
          <a:graphicData uri="http://schemas.openxmlformats.org/presentationml/2006/ole">
            <p:oleObj spid="_x0000_s47107" name="公式" r:id="rId3" imgW="3555720" imgH="53316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295400" y="5334000"/>
          <a:ext cx="6262007" cy="990600"/>
        </p:xfrm>
        <a:graphic>
          <a:graphicData uri="http://schemas.openxmlformats.org/presentationml/2006/ole">
            <p:oleObj spid="_x0000_s47108" name="公式" r:id="rId4" imgW="4495680" imgH="711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Risk-Neutral Pricing</a:t>
            </a:r>
            <a:endParaRPr lang="zh-CN" alt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1800" dirty="0" smtClean="0"/>
              <a:t>Risk-neutral method by </a:t>
            </a:r>
            <a:r>
              <a:rPr lang="en-US" altLang="zh-CN" sz="1800" dirty="0" err="1" smtClean="0"/>
              <a:t>Milevsky</a:t>
            </a:r>
            <a:r>
              <a:rPr lang="en-US" altLang="zh-CN" sz="1800" dirty="0" smtClean="0"/>
              <a:t> and </a:t>
            </a:r>
            <a:r>
              <a:rPr lang="en-US" altLang="zh-CN" sz="1800" dirty="0" err="1" smtClean="0"/>
              <a:t>Promislow</a:t>
            </a:r>
            <a:r>
              <a:rPr lang="en-US" altLang="zh-CN" sz="1800" dirty="0" smtClean="0"/>
              <a:t> (2001) and Cairns, Blake, and Dowd (2006a)</a:t>
            </a:r>
          </a:p>
          <a:p>
            <a:endParaRPr lang="en-US" altLang="zh-CN" sz="1800" dirty="0" smtClean="0"/>
          </a:p>
          <a:p>
            <a:r>
              <a:rPr lang="en-US" altLang="zh-CN" sz="1800" dirty="0" smtClean="0"/>
              <a:t>The method is derived from the financial economic theory that posits even in an incomplete market</a:t>
            </a:r>
          </a:p>
          <a:p>
            <a:endParaRPr lang="en-US" altLang="zh-CN" sz="1800" dirty="0" smtClean="0"/>
          </a:p>
          <a:p>
            <a:r>
              <a:rPr lang="en-US" altLang="zh-CN" sz="1800" dirty="0" smtClean="0"/>
              <a:t>No arbitrage </a:t>
            </a:r>
            <a:r>
              <a:rPr lang="en-US" altLang="zh-CN" sz="1800" dirty="0" smtClean="0">
                <a:sym typeface="Wingdings" pitchFamily="2" charset="2"/>
              </a:rPr>
              <a:t> At least one risk-neutral measure</a:t>
            </a:r>
          </a:p>
          <a:p>
            <a:endParaRPr lang="en-US" altLang="zh-CN" sz="1800" dirty="0" smtClean="0">
              <a:sym typeface="Wingdings" pitchFamily="2" charset="2"/>
            </a:endParaRPr>
          </a:p>
          <a:p>
            <a:r>
              <a:rPr lang="en-US" altLang="zh-CN" sz="1800" dirty="0" smtClean="0">
                <a:sym typeface="Wingdings" pitchFamily="2" charset="2"/>
              </a:rPr>
              <a:t>Linear transform instead of the distorted transform function</a:t>
            </a:r>
          </a:p>
          <a:p>
            <a:endParaRPr lang="en-US" altLang="zh-CN" sz="1800" dirty="0" smtClean="0">
              <a:sym typeface="Wingdings" pitchFamily="2" charset="2"/>
            </a:endParaRPr>
          </a:p>
          <a:p>
            <a:r>
              <a:rPr lang="en-US" altLang="zh-CN" sz="1800" dirty="0" smtClean="0">
                <a:sym typeface="Wingdings" pitchFamily="2" charset="2"/>
              </a:rPr>
              <a:t>Market prices of risk set </a:t>
            </a:r>
          </a:p>
          <a:p>
            <a:endParaRPr lang="en-US" altLang="zh-CN" sz="1800" dirty="0" smtClean="0">
              <a:sym typeface="Wingdings" pitchFamily="2" charset="2"/>
            </a:endParaRPr>
          </a:p>
          <a:p>
            <a:endParaRPr lang="en-US" altLang="zh-CN" dirty="0" smtClean="0">
              <a:sym typeface="Wingdings" pitchFamily="2" charset="2"/>
            </a:endParaRPr>
          </a:p>
          <a:p>
            <a:endParaRPr lang="en-US" altLang="zh-CN" dirty="0" smtClean="0">
              <a:sym typeface="Wingdings" pitchFamily="2" charset="2"/>
            </a:endParaRPr>
          </a:p>
          <a:p>
            <a:endParaRPr lang="zh-CN" alt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295399" y="5181601"/>
          <a:ext cx="4495801" cy="334980"/>
        </p:xfrm>
        <a:graphic>
          <a:graphicData uri="http://schemas.openxmlformats.org/presentationml/2006/ole">
            <p:oleObj spid="_x0000_s51203" name="公式" r:id="rId3" imgW="323820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Risk-Neutral Pricing</a:t>
            </a:r>
            <a:endParaRPr lang="zh-CN" altLang="en-US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914400" y="1447800"/>
          <a:ext cx="7467600" cy="2838689"/>
        </p:xfrm>
        <a:graphic>
          <a:graphicData uri="http://schemas.openxmlformats.org/presentationml/2006/ole">
            <p:oleObj spid="_x0000_s52226" name="公式" r:id="rId3" imgW="4876560" imgH="1854000" progId="Equation.3">
              <p:embed/>
            </p:oleObj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4419600"/>
            <a:ext cx="4572000" cy="1563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286000" y="6019800"/>
            <a:ext cx="495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Table 4. Implied Market Prices of Risk by Risk-Neutral Transform </a:t>
            </a:r>
            <a:endParaRPr lang="zh-CN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q-Forward</a:t>
            </a:r>
            <a:endParaRPr lang="zh-CN" altLang="en-US" dirty="0"/>
          </a:p>
        </p:txBody>
      </p:sp>
      <p:pic>
        <p:nvPicPr>
          <p:cNvPr id="573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676400"/>
            <a:ext cx="8763001" cy="1612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ontent Placeholder 4"/>
          <p:cNvSpPr txBox="1">
            <a:spLocks/>
          </p:cNvSpPr>
          <p:nvPr/>
        </p:nvSpPr>
        <p:spPr>
          <a:xfrm>
            <a:off x="685800" y="3962400"/>
            <a:ext cx="3200400" cy="289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Pension funds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hedge against increasing life expectancy of plan members,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longevity risk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Life insurers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hedge against the increase in the mortality of policyholders,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mortality risk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4876800" y="3581400"/>
            <a:ext cx="3200400" cy="2971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zh-CN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Basic building blocks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Standardized contracts for a liquid market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Exchange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realized mortality of a population at some future date,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fixed mortality rate agreed at inception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q-Forward Pricing</a:t>
            </a:r>
            <a:endParaRPr lang="zh-CN" alt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1143000"/>
            <a:ext cx="5334000" cy="4060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6321" name="Object 1"/>
          <p:cNvGraphicFramePr>
            <a:graphicFrameLocks noChangeAspect="1"/>
          </p:cNvGraphicFramePr>
          <p:nvPr/>
        </p:nvGraphicFramePr>
        <p:xfrm>
          <a:off x="1295400" y="5486400"/>
          <a:ext cx="7086599" cy="950658"/>
        </p:xfrm>
        <a:graphic>
          <a:graphicData uri="http://schemas.openxmlformats.org/presentationml/2006/ole">
            <p:oleObj spid="_x0000_s56321" name="公式" r:id="rId4" imgW="6057720" imgH="812520" progId="Equation.3">
              <p:embed/>
            </p:oleObj>
          </a:graphicData>
        </a:graphic>
      </p:graphicFrame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685800" y="5105400"/>
            <a:ext cx="8229600" cy="457200"/>
          </a:xfrm>
        </p:spPr>
        <p:txBody>
          <a:bodyPr>
            <a:normAutofit/>
          </a:bodyPr>
          <a:lstStyle/>
          <a:p>
            <a:r>
              <a:rPr lang="en-US" altLang="zh-CN" sz="1800" dirty="0" smtClean="0"/>
              <a:t>The fixed rate can be calculated with the closed-form formula directly.</a:t>
            </a:r>
          </a:p>
          <a:p>
            <a:endParaRPr lang="en-US" altLang="zh-CN" sz="2000" dirty="0" smtClean="0"/>
          </a:p>
          <a:p>
            <a:endParaRPr lang="en-US" altLang="zh-CN" sz="2000" dirty="0" smtClean="0"/>
          </a:p>
          <a:p>
            <a:endParaRPr lang="en-US" altLang="zh-CN" sz="2000" dirty="0" smtClean="0"/>
          </a:p>
          <a:p>
            <a:endParaRPr lang="en-US" altLang="zh-CN" sz="2000" dirty="0" smtClean="0"/>
          </a:p>
          <a:p>
            <a:pPr lvl="2"/>
            <a:endParaRPr lang="en-US" altLang="zh-CN" sz="1200" dirty="0" smtClean="0"/>
          </a:p>
          <a:p>
            <a:pPr lvl="1"/>
            <a:endParaRPr lang="en-US" altLang="zh-CN" sz="1600" dirty="0" smtClean="0"/>
          </a:p>
          <a:p>
            <a:endParaRPr lang="en-US" altLang="zh-CN" sz="2000" dirty="0" smtClean="0"/>
          </a:p>
          <a:p>
            <a:endParaRPr lang="en-US" altLang="zh-CN" sz="2000" dirty="0" smtClean="0"/>
          </a:p>
          <a:p>
            <a:endParaRPr lang="en-US" altLang="zh-CN" sz="2000" dirty="0" smtClean="0"/>
          </a:p>
          <a:p>
            <a:endParaRPr lang="en-US" altLang="zh-CN" sz="2000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Conclusion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0000" lnSpcReduction="20000"/>
          </a:bodyPr>
          <a:lstStyle/>
          <a:p>
            <a:r>
              <a:rPr lang="en-US" altLang="zh-CN" dirty="0" smtClean="0"/>
              <a:t>Model</a:t>
            </a:r>
          </a:p>
          <a:p>
            <a:pPr lvl="1"/>
            <a:r>
              <a:rPr lang="en-US" altLang="zh-CN" sz="2600" dirty="0" smtClean="0"/>
              <a:t>Quantify and measure the longevity risk and mortality risk</a:t>
            </a:r>
          </a:p>
          <a:p>
            <a:pPr lvl="1"/>
            <a:r>
              <a:rPr lang="en-US" altLang="zh-CN" sz="2600" dirty="0" smtClean="0"/>
              <a:t>Forecast the future mortality rate and life expectancy</a:t>
            </a:r>
          </a:p>
          <a:p>
            <a:r>
              <a:rPr lang="en-US" altLang="zh-CN" dirty="0" smtClean="0"/>
              <a:t>Impact</a:t>
            </a:r>
          </a:p>
          <a:p>
            <a:pPr lvl="1"/>
            <a:r>
              <a:rPr lang="en-US" altLang="zh-CN" sz="2600" dirty="0" smtClean="0"/>
              <a:t>Manage longevity risk for pension funds and annuity providers</a:t>
            </a:r>
          </a:p>
          <a:p>
            <a:pPr lvl="1"/>
            <a:r>
              <a:rPr lang="en-US" altLang="zh-CN" sz="2600" dirty="0" smtClean="0"/>
              <a:t>Manage mortality risk for life insurers</a:t>
            </a:r>
          </a:p>
          <a:p>
            <a:pPr lvl="1"/>
            <a:r>
              <a:rPr lang="en-US" altLang="zh-CN" sz="2600" dirty="0" smtClean="0"/>
              <a:t>Price mortality rate linked securities</a:t>
            </a:r>
          </a:p>
          <a:p>
            <a:pPr lvl="2"/>
            <a:r>
              <a:rPr lang="en-US" altLang="zh-CN" dirty="0" smtClean="0"/>
              <a:t>Catastrophe bonds</a:t>
            </a:r>
          </a:p>
          <a:p>
            <a:pPr lvl="2"/>
            <a:r>
              <a:rPr lang="en-US" altLang="zh-CN" dirty="0" smtClean="0"/>
              <a:t>Longevity bonds</a:t>
            </a:r>
          </a:p>
          <a:p>
            <a:pPr lvl="2"/>
            <a:r>
              <a:rPr lang="en-US" altLang="zh-CN" dirty="0" smtClean="0"/>
              <a:t>Life-settlement securities</a:t>
            </a:r>
          </a:p>
          <a:p>
            <a:pPr lvl="2"/>
            <a:r>
              <a:rPr lang="en-US" altLang="zh-CN" dirty="0" smtClean="0"/>
              <a:t>Annuities</a:t>
            </a:r>
          </a:p>
          <a:p>
            <a:r>
              <a:rPr lang="en-US" altLang="zh-CN" dirty="0" smtClean="0"/>
              <a:t>Contribution</a:t>
            </a:r>
          </a:p>
          <a:p>
            <a:pPr lvl="1"/>
            <a:r>
              <a:rPr lang="en-US" altLang="zh-CN" sz="2600" dirty="0" smtClean="0"/>
              <a:t>Incorporate underlying reasons (stochastic, cohort effect, jump effect)</a:t>
            </a:r>
          </a:p>
          <a:p>
            <a:pPr lvl="1"/>
            <a:r>
              <a:rPr lang="en-US" altLang="zh-CN" sz="2600" dirty="0" smtClean="0"/>
              <a:t>Goodness of fit</a:t>
            </a:r>
          </a:p>
          <a:p>
            <a:pPr lvl="1"/>
            <a:r>
              <a:rPr lang="en-US" altLang="zh-CN" sz="2600" dirty="0" smtClean="0"/>
              <a:t>Mathematical tractability</a:t>
            </a:r>
          </a:p>
          <a:p>
            <a:pPr lvl="1"/>
            <a:r>
              <a:rPr lang="en-US" altLang="zh-CN" sz="2600" dirty="0" smtClean="0"/>
              <a:t>Easy calibration and implementation</a:t>
            </a:r>
          </a:p>
          <a:p>
            <a:pPr lvl="1"/>
            <a:r>
              <a:rPr lang="en-US" altLang="zh-CN" sz="2600" dirty="0" smtClean="0"/>
              <a:t>Concise, neat and practical</a:t>
            </a:r>
          </a:p>
          <a:p>
            <a:endParaRPr lang="en-US" altLang="zh-CN" dirty="0" smtClean="0"/>
          </a:p>
          <a:p>
            <a:pPr lvl="1"/>
            <a:endParaRPr lang="en-US" altLang="zh-CN" dirty="0" smtClean="0"/>
          </a:p>
          <a:p>
            <a:endParaRPr lang="en-US" altLang="zh-CN" sz="2600" dirty="0" smtClean="0"/>
          </a:p>
          <a:p>
            <a:pPr lvl="2"/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90800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Thank you 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Longevity Risk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7400" y="1828800"/>
            <a:ext cx="2743200" cy="4525963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US" altLang="zh-CN" sz="2500" dirty="0" smtClean="0"/>
              <a:t>Participants</a:t>
            </a:r>
          </a:p>
          <a:p>
            <a:pPr lvl="1"/>
            <a:r>
              <a:rPr lang="en-US" altLang="zh-CN" sz="2300" dirty="0" smtClean="0"/>
              <a:t>Pension funds</a:t>
            </a:r>
          </a:p>
          <a:p>
            <a:pPr lvl="2"/>
            <a:r>
              <a:rPr lang="en-US" altLang="zh-CN" sz="1900" dirty="0" smtClean="0"/>
              <a:t>Corporate Sponsored</a:t>
            </a:r>
          </a:p>
          <a:p>
            <a:pPr lvl="2"/>
            <a:r>
              <a:rPr lang="en-US" altLang="zh-CN" sz="1900" dirty="0" smtClean="0"/>
              <a:t>Government Sponsored</a:t>
            </a:r>
          </a:p>
          <a:p>
            <a:pPr lvl="1"/>
            <a:r>
              <a:rPr lang="en-US" altLang="zh-CN" sz="2300" dirty="0" smtClean="0"/>
              <a:t>Annuity Providers</a:t>
            </a:r>
          </a:p>
          <a:p>
            <a:pPr lvl="2"/>
            <a:r>
              <a:rPr lang="en-US" altLang="zh-CN" sz="1900" dirty="0" smtClean="0"/>
              <a:t>Insurance companies</a:t>
            </a:r>
          </a:p>
          <a:p>
            <a:pPr lvl="2"/>
            <a:r>
              <a:rPr lang="en-US" altLang="zh-CN" sz="1900" dirty="0" smtClean="0"/>
              <a:t>Reinsurance companies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1828800"/>
            <a:ext cx="5334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Definition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Dramatic improvements in longevity during the 20</a:t>
            </a:r>
            <a:r>
              <a:rPr kumimoji="0" lang="en-US" altLang="zh-CN" sz="32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century</a:t>
            </a:r>
            <a:endParaRPr kumimoji="0" lang="en-US" altLang="zh-CN" sz="3200" b="0" i="0" u="none" strike="noStrike" kern="120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altLang="zh-CN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developed countries, average life expectancy has increased by 1.2 months per year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altLang="zh-CN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Globally, life expectancy at birth has increased by 4.5 months per year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altLang="zh-CN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impact of the longevity risk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altLang="zh-CN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U.K., double the aggregate deficit from £46 billion to £100 billion of FTSE100 corporation pension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altLang="zh-CN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U.S., the new mortality assumptions for pension contributions, increase pension liabilities by 5-10%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altLang="zh-CN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up-to-date mortality tables, pension payments, increase 8% for a male born in 1950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Mortality Risk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7400" y="1828800"/>
            <a:ext cx="2743200" cy="4525963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US" altLang="zh-CN" sz="2500" dirty="0" smtClean="0"/>
              <a:t>Participants</a:t>
            </a:r>
          </a:p>
          <a:p>
            <a:pPr lvl="1"/>
            <a:r>
              <a:rPr lang="en-US" altLang="zh-CN" sz="2300" dirty="0" smtClean="0"/>
              <a:t>Life Insurance Providers</a:t>
            </a:r>
          </a:p>
          <a:p>
            <a:pPr lvl="2"/>
            <a:r>
              <a:rPr lang="en-US" altLang="zh-CN" sz="1900" dirty="0" smtClean="0"/>
              <a:t>Insurance companies</a:t>
            </a:r>
          </a:p>
          <a:p>
            <a:pPr lvl="2"/>
            <a:r>
              <a:rPr lang="en-US" altLang="zh-CN" sz="1900" dirty="0" smtClean="0"/>
              <a:t>Reinsurance companies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1828800"/>
            <a:ext cx="53340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zh-CN" sz="2500" dirty="0" smtClean="0"/>
              <a:t>Definition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zh-CN" sz="2500" dirty="0" smtClean="0"/>
              <a:t>Catastrophe mortality events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altLang="zh-CN" dirty="0" smtClean="0"/>
              <a:t>1918 pandemic influenza, more than 675,000 excess deaths from the flu occurred between September 1918 and April 1919 in U.S. alone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altLang="zh-CN" dirty="0" smtClean="0"/>
              <a:t>H5N1 avian influenza occurred in Hong Kong in 1997, and H1N1 occurred globally in 2009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–"/>
            </a:pPr>
            <a:endParaRPr lang="en-US" altLang="zh-CN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altLang="zh-CN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CN" sz="2500" dirty="0" smtClean="0"/>
              <a:t>The impact of the mortality risk</a:t>
            </a:r>
          </a:p>
          <a:p>
            <a:pPr marL="742950" marR="0" lvl="1" indent="-28575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en-US" altLang="zh-CN" dirty="0" smtClean="0"/>
              <a:t>The reserves for U.S. life insurance policies stand at around $1 trillion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altLang="zh-CN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Securitization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7400" y="1828800"/>
            <a:ext cx="2743200" cy="4525963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US" altLang="zh-CN" sz="2500" dirty="0" smtClean="0"/>
              <a:t>Participants</a:t>
            </a:r>
          </a:p>
          <a:p>
            <a:pPr lvl="1"/>
            <a:r>
              <a:rPr lang="en-US" altLang="zh-CN" sz="2300" dirty="0" smtClean="0"/>
              <a:t>Investment Banks</a:t>
            </a:r>
          </a:p>
          <a:p>
            <a:pPr lvl="2"/>
            <a:r>
              <a:rPr lang="en-US" altLang="zh-CN" sz="1900" dirty="0" smtClean="0"/>
              <a:t>JP Morgan</a:t>
            </a:r>
          </a:p>
          <a:p>
            <a:pPr lvl="2"/>
            <a:r>
              <a:rPr lang="en-US" altLang="zh-CN" sz="1900" dirty="0" smtClean="0"/>
              <a:t>Goldman Sachs</a:t>
            </a:r>
          </a:p>
          <a:p>
            <a:pPr lvl="1"/>
            <a:r>
              <a:rPr lang="en-US" altLang="zh-CN" sz="2300" dirty="0" smtClean="0"/>
              <a:t>Reinsurance Companies</a:t>
            </a:r>
          </a:p>
          <a:p>
            <a:pPr lvl="2"/>
            <a:r>
              <a:rPr lang="en-US" altLang="zh-CN" sz="1900" dirty="0" smtClean="0"/>
              <a:t>Swiss Re</a:t>
            </a:r>
          </a:p>
          <a:p>
            <a:pPr lvl="2"/>
            <a:r>
              <a:rPr lang="en-US" altLang="zh-CN" sz="1900" dirty="0" smtClean="0"/>
              <a:t>Munich Re</a:t>
            </a:r>
          </a:p>
          <a:p>
            <a:pPr lvl="2"/>
            <a:endParaRPr lang="en-US" altLang="zh-CN" sz="19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1828800"/>
            <a:ext cx="53340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zh-CN" sz="2500" dirty="0" smtClean="0"/>
              <a:t>Insurance linked securities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altLang="zh-CN" dirty="0" smtClean="0"/>
              <a:t>The interaction and combination of the insurance industry and the capital market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altLang="zh-CN" dirty="0" smtClean="0"/>
              <a:t>Load off the non-diversified risk from the insurer or pension balance sheet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altLang="zh-CN" dirty="0" smtClean="0"/>
              <a:t>An efficient and low-cost way to allocate and diversify risk in the capital market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altLang="zh-CN" dirty="0" smtClean="0"/>
              <a:t>Enhance the risk capacity of the insurance industry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altLang="zh-CN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CN" sz="2500" dirty="0" smtClean="0"/>
              <a:t>Examples:</a:t>
            </a:r>
          </a:p>
          <a:p>
            <a:pPr marL="742950" marR="0" lvl="1" indent="-28575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en-US" altLang="zh-CN" dirty="0" smtClean="0"/>
              <a:t>Catastrophe Mortality Bond</a:t>
            </a:r>
          </a:p>
          <a:p>
            <a:pPr marL="742950" marR="0" lvl="1" indent="-28575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en-US" altLang="zh-CN" dirty="0" smtClean="0"/>
              <a:t>Life settlement securitization</a:t>
            </a:r>
          </a:p>
          <a:p>
            <a:pPr marL="742950" marR="0" lvl="1" indent="-285750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lang="en-US" altLang="zh-CN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altLang="zh-CN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Model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70000" lnSpcReduction="20000"/>
          </a:bodyPr>
          <a:lstStyle/>
          <a:p>
            <a:r>
              <a:rPr lang="en-US" altLang="zh-CN" dirty="0" smtClean="0"/>
              <a:t>Modeling the mortality rate</a:t>
            </a:r>
          </a:p>
          <a:p>
            <a:pPr lvl="1"/>
            <a:r>
              <a:rPr lang="en-US" altLang="zh-CN" sz="2600" dirty="0" smtClean="0"/>
              <a:t>Quantify and measure the longevity risk and mortality risk</a:t>
            </a:r>
          </a:p>
          <a:p>
            <a:pPr lvl="1"/>
            <a:r>
              <a:rPr lang="en-US" altLang="zh-CN" sz="2600" dirty="0" smtClean="0"/>
              <a:t>Forecast the future mortality rate and life expectancy</a:t>
            </a:r>
          </a:p>
          <a:p>
            <a:pPr lvl="1"/>
            <a:r>
              <a:rPr lang="en-US" altLang="zh-CN" sz="2600" dirty="0" smtClean="0"/>
              <a:t>Manage longevity risk for pension funds and annuity providers</a:t>
            </a:r>
          </a:p>
          <a:p>
            <a:pPr lvl="1"/>
            <a:r>
              <a:rPr lang="en-US" altLang="zh-CN" sz="2600" dirty="0" smtClean="0"/>
              <a:t>Manage mortality risk for life insurers</a:t>
            </a:r>
          </a:p>
          <a:p>
            <a:pPr lvl="1"/>
            <a:r>
              <a:rPr lang="en-US" altLang="zh-CN" sz="2600" dirty="0" smtClean="0"/>
              <a:t>Price mortality rate linked securities</a:t>
            </a:r>
          </a:p>
          <a:p>
            <a:pPr lvl="2"/>
            <a:r>
              <a:rPr lang="en-US" altLang="zh-CN" dirty="0" smtClean="0"/>
              <a:t>Catastrophe bonds</a:t>
            </a:r>
          </a:p>
          <a:p>
            <a:pPr lvl="2"/>
            <a:r>
              <a:rPr lang="en-US" altLang="zh-CN" dirty="0" smtClean="0"/>
              <a:t>Longevity bonds</a:t>
            </a:r>
          </a:p>
          <a:p>
            <a:pPr lvl="2"/>
            <a:r>
              <a:rPr lang="en-US" altLang="zh-CN" dirty="0" smtClean="0"/>
              <a:t>Life-settlement securities</a:t>
            </a:r>
          </a:p>
          <a:p>
            <a:pPr lvl="2"/>
            <a:r>
              <a:rPr lang="en-US" altLang="zh-CN" dirty="0" smtClean="0"/>
              <a:t>Annuities</a:t>
            </a:r>
          </a:p>
          <a:p>
            <a:pPr lvl="2"/>
            <a:endParaRPr lang="en-US" altLang="zh-CN" dirty="0" smtClean="0"/>
          </a:p>
          <a:p>
            <a:r>
              <a:rPr lang="en-US" altLang="zh-CN" dirty="0" smtClean="0"/>
              <a:t>Criterion for the model</a:t>
            </a:r>
          </a:p>
          <a:p>
            <a:pPr lvl="1"/>
            <a:r>
              <a:rPr lang="en-US" altLang="zh-CN" sz="2600" dirty="0" smtClean="0"/>
              <a:t>Incorporate underlying reasons (stochastic, cohort effect, jump effect)</a:t>
            </a:r>
          </a:p>
          <a:p>
            <a:pPr lvl="1"/>
            <a:r>
              <a:rPr lang="en-US" altLang="zh-CN" sz="2600" dirty="0" smtClean="0"/>
              <a:t>Goodness of fit</a:t>
            </a:r>
          </a:p>
          <a:p>
            <a:pPr lvl="1"/>
            <a:r>
              <a:rPr lang="en-US" altLang="zh-CN" sz="2600" dirty="0" smtClean="0"/>
              <a:t>Mathematical tractability</a:t>
            </a:r>
          </a:p>
          <a:p>
            <a:pPr lvl="1"/>
            <a:r>
              <a:rPr lang="en-US" altLang="zh-CN" sz="2600" dirty="0" smtClean="0"/>
              <a:t>Easy calibration and implementation</a:t>
            </a:r>
          </a:p>
          <a:p>
            <a:pPr lvl="1"/>
            <a:r>
              <a:rPr lang="en-US" altLang="zh-CN" sz="2600" dirty="0" smtClean="0"/>
              <a:t>Concise, neat and practical</a:t>
            </a:r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2">
              <a:buNone/>
            </a:pPr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2"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Contribution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62500" lnSpcReduction="20000"/>
          </a:bodyPr>
          <a:lstStyle/>
          <a:p>
            <a:r>
              <a:rPr lang="en-US" altLang="zh-CN" dirty="0" smtClean="0"/>
              <a:t>The first model to give a closed-form solution to the expected mortality rate, and q-forward type products. The closed-form solves the computing time-consuming problem encountered by most of the complicated structured derivatives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The first model to address the longevity jump and the mortality jump separately in a concise model with only 6 parameters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The model parameterization is very easy and straightforward, which enables the model implementation very efficient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The model fits the data better than the classical Lee-Carter model and other previous jump models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Literature Review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62500" lnSpcReduction="20000"/>
          </a:bodyPr>
          <a:lstStyle/>
          <a:p>
            <a:r>
              <a:rPr lang="en-US" altLang="zh-CN" dirty="0" smtClean="0"/>
              <a:t>Lee-Carter (1992), benchmark, without jump, extended by </a:t>
            </a:r>
            <a:r>
              <a:rPr lang="en-US" altLang="zh-CN" dirty="0" err="1" smtClean="0"/>
              <a:t>Brouhns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Denuit</a:t>
            </a:r>
            <a:r>
              <a:rPr lang="en-US" altLang="zh-CN" dirty="0" smtClean="0"/>
              <a:t> and </a:t>
            </a:r>
            <a:r>
              <a:rPr lang="en-US" altLang="zh-CN" dirty="0" err="1" smtClean="0"/>
              <a:t>Vermunt</a:t>
            </a:r>
            <a:r>
              <a:rPr lang="en-US" altLang="zh-CN" dirty="0" smtClean="0"/>
              <a:t> (2002), </a:t>
            </a:r>
            <a:r>
              <a:rPr lang="en-US" altLang="zh-CN" dirty="0" err="1" smtClean="0"/>
              <a:t>Renshaw</a:t>
            </a:r>
            <a:r>
              <a:rPr lang="en-US" altLang="zh-CN" dirty="0" smtClean="0"/>
              <a:t> and </a:t>
            </a:r>
            <a:r>
              <a:rPr lang="en-US" altLang="zh-CN" dirty="0" err="1" smtClean="0"/>
              <a:t>Haberman</a:t>
            </a:r>
            <a:r>
              <a:rPr lang="en-US" altLang="zh-CN" dirty="0" smtClean="0"/>
              <a:t> (2003), </a:t>
            </a:r>
            <a:r>
              <a:rPr lang="en-US" altLang="zh-CN" dirty="0" err="1" smtClean="0"/>
              <a:t>Denuit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Devolder</a:t>
            </a:r>
            <a:r>
              <a:rPr lang="en-US" altLang="zh-CN" dirty="0" smtClean="0"/>
              <a:t> and </a:t>
            </a:r>
            <a:r>
              <a:rPr lang="en-US" altLang="zh-CN" dirty="0" err="1" smtClean="0"/>
              <a:t>Goderniaux</a:t>
            </a:r>
            <a:r>
              <a:rPr lang="en-US" altLang="zh-CN" dirty="0" smtClean="0"/>
              <a:t> (2007), Li and Chan </a:t>
            </a:r>
            <a:r>
              <a:rPr lang="en-US" altLang="zh-CN" smtClean="0"/>
              <a:t>(</a:t>
            </a:r>
            <a:r>
              <a:rPr lang="en-US" altLang="zh-CN" smtClean="0"/>
              <a:t>2007)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Our model incorporates the jump diffusion process</a:t>
            </a:r>
          </a:p>
          <a:p>
            <a:pPr lvl="1"/>
            <a:endParaRPr lang="en-US" altLang="zh-CN" dirty="0" smtClean="0"/>
          </a:p>
          <a:p>
            <a:r>
              <a:rPr lang="en-US" altLang="zh-CN" dirty="0" err="1" smtClean="0"/>
              <a:t>Biffis</a:t>
            </a:r>
            <a:r>
              <a:rPr lang="en-US" altLang="zh-CN" dirty="0" smtClean="0"/>
              <a:t> (2005), Bauer, Borger and Russ (2009), with affine jump-diffusion process, model force of mortality in a continuous-time framework</a:t>
            </a:r>
          </a:p>
          <a:p>
            <a:pPr lvl="1"/>
            <a:r>
              <a:rPr lang="en-US" altLang="zh-CN" dirty="0" smtClean="0"/>
              <a:t>Our model incorporates the cohort effect</a:t>
            </a:r>
          </a:p>
          <a:p>
            <a:pPr lvl="1"/>
            <a:endParaRPr lang="en-US" altLang="zh-CN" dirty="0" smtClean="0"/>
          </a:p>
          <a:p>
            <a:r>
              <a:rPr lang="en-US" altLang="zh-CN" dirty="0" smtClean="0"/>
              <a:t>Chen, Cox and Peterson (2009), with compound Poisson normal jump diffusion process</a:t>
            </a:r>
          </a:p>
          <a:p>
            <a:pPr lvl="1"/>
            <a:r>
              <a:rPr lang="en-US" altLang="zh-CN" dirty="0" smtClean="0"/>
              <a:t>Our model incorporates the asymmetric jump diffusion process</a:t>
            </a:r>
          </a:p>
          <a:p>
            <a:pPr lvl="1"/>
            <a:endParaRPr lang="en-US" altLang="zh-CN" dirty="0" smtClean="0"/>
          </a:p>
          <a:p>
            <a:r>
              <a:rPr lang="en-US" altLang="zh-CN" dirty="0" smtClean="0"/>
              <a:t>Lin, Cox and Peterson (2009), modeling longevity jump and mortality jump</a:t>
            </a:r>
          </a:p>
          <a:p>
            <a:pPr lvl="1"/>
            <a:r>
              <a:rPr lang="en-US" altLang="zh-CN" dirty="0" smtClean="0"/>
              <a:t>Our model provides a concise and practical approach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Data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zh-CN" dirty="0" smtClean="0"/>
              <a:t>HIST290 National Center for Health Statistics, U.S.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Death rates per 100,000 population for selected causes of death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Death rates are tabulated for age group (&lt;1), (1-4), (5-14), (15-24), then every 10 years, to (75-84), and (&gt;85)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Both sex and race categories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Selected causes for death include major conditions such as heart disease, cancer, and stroke</a:t>
            </a:r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EAEAEA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EAEAEA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10322</TotalTime>
  <Words>1271</Words>
  <Application>Microsoft Office PowerPoint</Application>
  <PresentationFormat>On-screen Show (4:3)</PresentationFormat>
  <Paragraphs>304</Paragraphs>
  <Slides>29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Office Theme</vt:lpstr>
      <vt:lpstr>公式</vt:lpstr>
      <vt:lpstr>Longevity/Mortality Risk Modeling and Securities Pricing</vt:lpstr>
      <vt:lpstr>Introduction</vt:lpstr>
      <vt:lpstr>Longevity Risk</vt:lpstr>
      <vt:lpstr>Mortality Risk</vt:lpstr>
      <vt:lpstr>Securitization</vt:lpstr>
      <vt:lpstr>Model</vt:lpstr>
      <vt:lpstr>Contribution</vt:lpstr>
      <vt:lpstr>Literature Review</vt:lpstr>
      <vt:lpstr>Data</vt:lpstr>
      <vt:lpstr>Data</vt:lpstr>
      <vt:lpstr>Data</vt:lpstr>
      <vt:lpstr>Model Framework</vt:lpstr>
      <vt:lpstr>Model Framework</vt:lpstr>
      <vt:lpstr>Model Framework</vt:lpstr>
      <vt:lpstr>Model Framework</vt:lpstr>
      <vt:lpstr>Model Requirement</vt:lpstr>
      <vt:lpstr>Model Requirement</vt:lpstr>
      <vt:lpstr>Model Specification</vt:lpstr>
      <vt:lpstr>Model Specification</vt:lpstr>
      <vt:lpstr>Numerical Calculation</vt:lpstr>
      <vt:lpstr>Model Comparison</vt:lpstr>
      <vt:lpstr>Model Comparison</vt:lpstr>
      <vt:lpstr>Implied Market Price of Risk</vt:lpstr>
      <vt:lpstr>Risk-Neutral Pricing</vt:lpstr>
      <vt:lpstr>Risk-Neutral Pricing</vt:lpstr>
      <vt:lpstr>q-Forward</vt:lpstr>
      <vt:lpstr>q-Forward Pricing</vt:lpstr>
      <vt:lpstr>Conclusion</vt:lpstr>
      <vt:lpstr>Thank you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Administrator</cp:lastModifiedBy>
  <cp:revision>133</cp:revision>
  <dcterms:created xsi:type="dcterms:W3CDTF">2010-06-07T22:18:14Z</dcterms:created>
  <dcterms:modified xsi:type="dcterms:W3CDTF">2010-07-20T06:32:04Z</dcterms:modified>
</cp:coreProperties>
</file>